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15"/>
  </p:notesMasterIdLst>
  <p:handoutMasterIdLst>
    <p:handoutMasterId r:id="rId16"/>
  </p:handoutMasterIdLst>
  <p:sldIdLst>
    <p:sldId id="256" r:id="rId5"/>
    <p:sldId id="292" r:id="rId6"/>
    <p:sldId id="279" r:id="rId7"/>
    <p:sldId id="280" r:id="rId8"/>
    <p:sldId id="291" r:id="rId9"/>
    <p:sldId id="281" r:id="rId10"/>
    <p:sldId id="282" r:id="rId11"/>
    <p:sldId id="283" r:id="rId12"/>
    <p:sldId id="284" r:id="rId13"/>
    <p:sldId id="289" r:id="rId14"/>
  </p:sldIdLst>
  <p:sldSz cx="12192000" cy="6858000"/>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t van Uden" initials="BvU" lastIdx="4" clrIdx="0">
    <p:extLst>
      <p:ext uri="{19B8F6BF-5375-455C-9EA6-DF929625EA0E}">
        <p15:presenceInfo xmlns:p15="http://schemas.microsoft.com/office/powerpoint/2012/main" userId="S-1-5-21-2254480135-347374385-104533418-815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964" autoAdjust="0"/>
  </p:normalViewPr>
  <p:slideViewPr>
    <p:cSldViewPr snapToGrid="0">
      <p:cViewPr varScale="1">
        <p:scale>
          <a:sx n="107" d="100"/>
          <a:sy n="107" d="100"/>
        </p:scale>
        <p:origin x="750" y="108"/>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14T15:59:10.989" idx="2">
    <p:pos x="10" y="10"/>
    <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2-14T15:59:36.290" idx="3">
    <p:pos x="10" y="10"/>
    <p:text>Stap 3: delen
Elke deelnemer deelt de betekenis van het model en het bijbehorende verhaal met de andere deelnemers. Door de verhalen en de modellen te delen komen er nog verbindingen in de hersenen tot stand, waardoor de verhalen meer betekenis krijgen dan de deelnemers in eerste instantie dachten.</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2-14T16:00:01.730" idx="4">
    <p:pos x="10" y="10"/>
    <p:text>Stap 4: reflecteren
De deelnemers (en de facilitator) merken de belangrijkste inzichten op en kunnen verhelderende vragen over het model stellen.
Tijdens een LSP-workshop (of sessie) doorlopen de deelnemers deze vier stappen een aantal keer, afhankelijk van de complexiteit van het uiteindelijke vraagstuk. Dit vraagstuk bepaalt ook welke toepassingstechniek we gebruiken om het antwoord (of de antwoorden) op de vragen boven tafel te krijgen. Over die technieken hieronder meer.
De LEGO SERIOUS PLAY-methode maakt veel gebruik van metaforen. Dat maakt het mogelijk ook abstracte procesvragen te behandelen. Juist in het vertalen van een abstracte vraag naar een concreet, tastbaar model zit de kracht van de methode!</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FD2973-7A98-44E4-8488-CC6CDEAC8F84}" type="datetimeFigureOut">
              <a:rPr lang="nl-NL" smtClean="0"/>
              <a:t>6-2-2020</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65A8D6-0C98-46F5-B9EC-E9C08C6C45F2}" type="slidenum">
              <a:rPr lang="nl-NL" smtClean="0"/>
              <a:t>‹nr.›</a:t>
            </a:fld>
            <a:endParaRPr lang="nl-NL"/>
          </a:p>
        </p:txBody>
      </p:sp>
    </p:spTree>
    <p:extLst>
      <p:ext uri="{BB962C8B-B14F-4D97-AF65-F5344CB8AC3E}">
        <p14:creationId xmlns:p14="http://schemas.microsoft.com/office/powerpoint/2010/main" val="4252846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24F53E-ECE9-47D1-9D7D-18ADEAC97157}" type="datetimeFigureOut">
              <a:rPr lang="nl-NL" smtClean="0"/>
              <a:t>6-2-2020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1509E2-0004-4A0B-ADD6-8BC4CAC4F036}" type="slidenum">
              <a:rPr lang="nl-NL" smtClean="0"/>
              <a:t>‹nr.›</a:t>
            </a:fld>
            <a:endParaRPr lang="nl-NL"/>
          </a:p>
        </p:txBody>
      </p:sp>
    </p:spTree>
    <p:extLst>
      <p:ext uri="{BB962C8B-B14F-4D97-AF65-F5344CB8AC3E}">
        <p14:creationId xmlns:p14="http://schemas.microsoft.com/office/powerpoint/2010/main" val="2445821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Stap 1: het stellen van de vraag</a:t>
            </a:r>
          </a:p>
          <a:p>
            <a:r>
              <a:rPr lang="nl-NL" dirty="0"/>
              <a:t>De deelnemers krijgen een vraag voorgelegd en bouwen en creëren een antwoord daarop. Denk daarbij aan vragen als:</a:t>
            </a:r>
          </a:p>
          <a:p>
            <a:endParaRPr lang="nl-NL" dirty="0"/>
          </a:p>
          <a:p>
            <a:r>
              <a:rPr lang="nl-NL" dirty="0"/>
              <a:t>Wat is jouw rol in het team en wat zou je (meer) kunnen bijdragen?</a:t>
            </a:r>
          </a:p>
          <a:p>
            <a:r>
              <a:rPr lang="nl-NL" dirty="0"/>
              <a:t>Wat is jouw visie op dit project?</a:t>
            </a:r>
          </a:p>
          <a:p>
            <a:r>
              <a:rPr lang="nl-NL" dirty="0"/>
              <a:t>Wat is het grootste risico van de fusie met bedrijf X?</a:t>
            </a:r>
          </a:p>
          <a:p>
            <a:r>
              <a:rPr lang="nl-NL" dirty="0"/>
              <a:t>Wat is voor jou de belangrijkste voorwaarde om de samenwerking te laten slagen?</a:t>
            </a:r>
          </a:p>
        </p:txBody>
      </p:sp>
      <p:sp>
        <p:nvSpPr>
          <p:cNvPr id="4" name="Tijdelijke aanduiding voor dianummer 3"/>
          <p:cNvSpPr>
            <a:spLocks noGrp="1"/>
          </p:cNvSpPr>
          <p:nvPr>
            <p:ph type="sldNum" sz="quarter" idx="10"/>
          </p:nvPr>
        </p:nvSpPr>
        <p:spPr/>
        <p:txBody>
          <a:bodyPr/>
          <a:lstStyle/>
          <a:p>
            <a:fld id="{CE1509E2-0004-4A0B-ADD6-8BC4CAC4F036}" type="slidenum">
              <a:rPr lang="nl-NL" smtClean="0"/>
              <a:t>6</a:t>
            </a:fld>
            <a:endParaRPr lang="nl-NL"/>
          </a:p>
        </p:txBody>
      </p:sp>
    </p:spTree>
    <p:extLst>
      <p:ext uri="{BB962C8B-B14F-4D97-AF65-F5344CB8AC3E}">
        <p14:creationId xmlns:p14="http://schemas.microsoft.com/office/powerpoint/2010/main" val="1903383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E1509E2-0004-4A0B-ADD6-8BC4CAC4F036}" type="slidenum">
              <a:rPr lang="nl-NL" smtClean="0"/>
              <a:t>7</a:t>
            </a:fld>
            <a:endParaRPr lang="nl-NL"/>
          </a:p>
        </p:txBody>
      </p:sp>
    </p:spTree>
    <p:extLst>
      <p:ext uri="{BB962C8B-B14F-4D97-AF65-F5344CB8AC3E}">
        <p14:creationId xmlns:p14="http://schemas.microsoft.com/office/powerpoint/2010/main" val="317623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7869160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2157952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58313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69868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3642675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013743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86044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725895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12228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29092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83050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Afbeelding 11"/>
          <p:cNvPicPr>
            <a:picLocks noChangeAspect="1"/>
          </p:cNvPicPr>
          <p:nvPr/>
        </p:nvPicPr>
        <p:blipFill>
          <a:blip r:embed="rId13"/>
          <a:srcRect/>
          <a:stretch>
            <a:fillRect/>
          </a:stretch>
        </p:blipFill>
        <p:spPr bwMode="auto">
          <a:xfrm>
            <a:off x="-14288" y="6211888"/>
            <a:ext cx="12087226" cy="657225"/>
          </a:xfrm>
          <a:prstGeom prst="rect">
            <a:avLst/>
          </a:prstGeom>
          <a:noFill/>
          <a:ln w="9525">
            <a:noFill/>
            <a:miter lim="800000"/>
            <a:headEnd/>
            <a:tailEnd/>
          </a:ln>
        </p:spPr>
      </p:pic>
      <p:sp>
        <p:nvSpPr>
          <p:cNvPr id="13" name="Rechthoek 12"/>
          <p:cNvSpPr/>
          <p:nvPr/>
        </p:nvSpPr>
        <p:spPr>
          <a:xfrm>
            <a:off x="2586038" y="6211888"/>
            <a:ext cx="9605962" cy="646112"/>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28" name="Tijdelijke aanduiding voor titel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9" name="Tijdelijke aanduiding voor teks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98C51CD5-7E81-42D6-B847-227155BE7844}" type="slidenum">
              <a:rPr lang="nl-NL" smtClean="0"/>
              <a:t>‹nr.›</a:t>
            </a:fld>
            <a:endParaRPr lang="nl-NL"/>
          </a:p>
        </p:txBody>
      </p:sp>
      <p:pic>
        <p:nvPicPr>
          <p:cNvPr id="1031" name="Afbeelding 6"/>
          <p:cNvPicPr>
            <a:picLocks noChangeAspect="1"/>
          </p:cNvPicPr>
          <p:nvPr/>
        </p:nvPicPr>
        <p:blipFill>
          <a:blip r:embed="rId14"/>
          <a:srcRect/>
          <a:stretch>
            <a:fillRect/>
          </a:stretch>
        </p:blipFill>
        <p:spPr bwMode="auto">
          <a:xfrm>
            <a:off x="1138238" y="6211888"/>
            <a:ext cx="482600" cy="509587"/>
          </a:xfrm>
          <a:prstGeom prst="rect">
            <a:avLst/>
          </a:prstGeom>
          <a:noFill/>
          <a:ln w="9525">
            <a:noFill/>
            <a:miter lim="800000"/>
            <a:headEnd/>
            <a:tailEnd/>
          </a:ln>
        </p:spPr>
      </p:pic>
      <p:pic>
        <p:nvPicPr>
          <p:cNvPr id="1032" name="Afbeelding 10"/>
          <p:cNvPicPr>
            <a:picLocks noChangeAspect="1"/>
          </p:cNvPicPr>
          <p:nvPr/>
        </p:nvPicPr>
        <p:blipFill>
          <a:blip r:embed="rId13"/>
          <a:srcRect l="15472" t="-378519" r="-15472" b="378519"/>
          <a:stretch>
            <a:fillRect/>
          </a:stretch>
        </p:blipFill>
        <p:spPr bwMode="auto">
          <a:xfrm>
            <a:off x="1433513" y="3028950"/>
            <a:ext cx="9324975" cy="800100"/>
          </a:xfrm>
          <a:prstGeom prst="rect">
            <a:avLst/>
          </a:prstGeom>
          <a:noFill/>
          <a:ln w="9525">
            <a:noFill/>
            <a:miter lim="800000"/>
            <a:headEnd/>
            <a:tailEnd/>
          </a:ln>
        </p:spPr>
      </p:pic>
      <p:pic>
        <p:nvPicPr>
          <p:cNvPr id="1033" name="Afbeelding 17"/>
          <p:cNvPicPr>
            <a:picLocks noChangeAspect="1"/>
          </p:cNvPicPr>
          <p:nvPr/>
        </p:nvPicPr>
        <p:blipFill>
          <a:blip r:embed="rId15"/>
          <a:srcRect t="27655" r="23270" b="25470"/>
          <a:stretch>
            <a:fillRect/>
          </a:stretch>
        </p:blipFill>
        <p:spPr bwMode="auto">
          <a:xfrm>
            <a:off x="28575" y="6205538"/>
            <a:ext cx="1085850" cy="466725"/>
          </a:xfrm>
          <a:prstGeom prst="rect">
            <a:avLst/>
          </a:prstGeom>
          <a:noFill/>
          <a:ln w="9525">
            <a:noFill/>
            <a:miter lim="800000"/>
            <a:headEnd/>
            <a:tailEnd/>
          </a:ln>
        </p:spPr>
      </p:pic>
      <p:pic>
        <p:nvPicPr>
          <p:cNvPr id="10" name="Picture 2" descr="Afbeeldingsresultaat voor pebble stad en mens">
            <a:extLst>
              <a:ext uri="{FF2B5EF4-FFF2-40B4-BE49-F238E27FC236}">
                <a16:creationId xmlns:a16="http://schemas.microsoft.com/office/drawing/2014/main" id="{2777A2BD-7E54-4C3E-A067-36AEA2C61489}"/>
              </a:ext>
            </a:extLst>
          </p:cNvPr>
          <p:cNvPicPr>
            <a:picLocks noChangeAspect="1" noChangeArrowheads="1"/>
          </p:cNvPicPr>
          <p:nvPr userDrawn="1"/>
        </p:nvPicPr>
        <p:blipFill>
          <a:blip r:embed="rId16" cstate="print">
            <a:extLst>
              <a:ext uri="{BEBA8EAE-BF5A-486C-A8C5-ECC9F3942E4B}">
                <a14:imgProps xmlns:a14="http://schemas.microsoft.com/office/drawing/2010/main">
                  <a14:imgLayer r:embed="rId17">
                    <a14:imgEffect>
                      <a14:backgroundRemoval t="0" b="100000" l="0" r="100000">
                        <a14:foregroundMark x1="24402" y1="24651" x2="12919" y2="60930"/>
                        <a14:foregroundMark x1="17225" y1="63721" x2="17225" y2="63721"/>
                        <a14:foregroundMark x1="17225" y1="70698" x2="81818" y2="59070"/>
                        <a14:foregroundMark x1="81340" y1="56279" x2="87081" y2="23721"/>
                        <a14:foregroundMark x1="86124" y1="22326" x2="24402" y2="25116"/>
                        <a14:foregroundMark x1="30144" y1="34419" x2="72727" y2="40000"/>
                        <a14:foregroundMark x1="85646" y1="24651" x2="34450" y2="56279"/>
                        <a14:foregroundMark x1="60287" y1="38605" x2="60287" y2="38605"/>
                        <a14:foregroundMark x1="60287" y1="38605" x2="51675" y2="60930"/>
                        <a14:foregroundMark x1="51196" y1="55349" x2="70335" y2="53488"/>
                        <a14:foregroundMark x1="61244" y1="53953" x2="45455" y2="55349"/>
                        <a14:foregroundMark x1="51196" y1="56279" x2="60287" y2="52558"/>
                        <a14:foregroundMark x1="60287" y1="52558" x2="63158" y2="52558"/>
                        <a14:foregroundMark x1="63158" y1="52558" x2="68900" y2="56279"/>
                        <a14:foregroundMark x1="71770" y1="56279" x2="71770" y2="56279"/>
                        <a14:foregroundMark x1="68900" y1="58140" x2="68900" y2="58140"/>
                        <a14:foregroundMark x1="67464" y1="59070" x2="67464" y2="59070"/>
                        <a14:foregroundMark x1="80383" y1="40000" x2="80383" y2="40000"/>
                        <a14:foregroundMark x1="75598" y1="37674" x2="75598" y2="37674"/>
                        <a14:foregroundMark x1="75598" y1="34884" x2="75598" y2="34884"/>
                        <a14:foregroundMark x1="77033" y1="34884" x2="77033" y2="34884"/>
                        <a14:foregroundMark x1="58852" y1="40000" x2="58852" y2="40000"/>
                        <a14:foregroundMark x1="54067" y1="40000" x2="21531" y2="37674"/>
                        <a14:foregroundMark x1="27273" y1="31628" x2="25837" y2="44651"/>
                        <a14:foregroundMark x1="25837" y1="33023" x2="38756" y2="46977"/>
                        <a14:foregroundMark x1="39713" y1="41860" x2="39713" y2="41860"/>
                        <a14:foregroundMark x1="39713" y1="41395" x2="37321" y2="44186"/>
                        <a14:foregroundMark x1="36842" y1="50698" x2="36842" y2="50698"/>
                        <a14:foregroundMark x1="36842" y1="53953" x2="36842" y2="53953"/>
                        <a14:foregroundMark x1="31579" y1="60465" x2="31579" y2="60465"/>
                        <a14:foregroundMark x1="33971" y1="60465" x2="35407" y2="56744"/>
                        <a14:foregroundMark x1="39713" y1="55349" x2="42584" y2="54884"/>
                        <a14:foregroundMark x1="44498" y1="54884" x2="44498" y2="54884"/>
                        <a14:foregroundMark x1="44498" y1="54884" x2="44498" y2="54884"/>
                        <a14:foregroundMark x1="44498" y1="56279" x2="46890" y2="56279"/>
                        <a14:foregroundMark x1="52632" y1="55349" x2="55981" y2="53953"/>
                        <a14:foregroundMark x1="55981" y1="53953" x2="55981" y2="53953"/>
                        <a14:foregroundMark x1="59809" y1="52558" x2="60287" y2="49767"/>
                        <a14:foregroundMark x1="61244" y1="48372" x2="61244" y2="48372"/>
                        <a14:foregroundMark x1="51196" y1="40000" x2="51196" y2="40000"/>
                        <a14:foregroundMark x1="47368" y1="40465" x2="47368" y2="40465"/>
                        <a14:foregroundMark x1="44498" y1="40465" x2="44498" y2="40465"/>
                        <a14:foregroundMark x1="40191" y1="37674" x2="38278" y2="34884"/>
                        <a14:foregroundMark x1="35885" y1="34884" x2="35885" y2="34884"/>
                        <a14:foregroundMark x1="35885" y1="34884" x2="35885" y2="34884"/>
                        <a14:foregroundMark x1="35885" y1="35814" x2="35885" y2="35814"/>
                        <a14:foregroundMark x1="35407" y1="34419" x2="35407" y2="34419"/>
                        <a14:foregroundMark x1="35407" y1="33488" x2="35407" y2="33488"/>
                        <a14:foregroundMark x1="34450" y1="57674" x2="34450" y2="57674"/>
                        <a14:foregroundMark x1="33971" y1="57674" x2="48325" y2="52093"/>
                        <a14:foregroundMark x1="54545" y1="48372" x2="54545" y2="48372"/>
                        <a14:foregroundMark x1="57416" y1="45581" x2="59809" y2="41395"/>
                        <a14:foregroundMark x1="64115" y1="38605" x2="64115" y2="38605"/>
                        <a14:foregroundMark x1="67464" y1="37674" x2="67464" y2="37674"/>
                        <a14:foregroundMark x1="68900" y1="35814" x2="71770" y2="34419"/>
                        <a14:foregroundMark x1="75598" y1="34419" x2="75598" y2="34419"/>
                        <a14:foregroundMark x1="77033" y1="33488" x2="77033" y2="33488"/>
                        <a14:foregroundMark x1="75598" y1="38605" x2="75598" y2="38605"/>
                        <a14:foregroundMark x1="74641" y1="41860" x2="74641" y2="44186"/>
                        <a14:foregroundMark x1="71770" y1="45581" x2="71292" y2="47442"/>
                        <a14:foregroundMark x1="70335" y1="47442" x2="70335" y2="47442"/>
                        <a14:foregroundMark x1="64115" y1="52093" x2="61722" y2="52093"/>
                        <a14:foregroundMark x1="58852" y1="53953" x2="58373" y2="59070"/>
                        <a14:foregroundMark x1="57416" y1="60465" x2="57416" y2="60465"/>
                        <a14:foregroundMark x1="56938" y1="60465" x2="52632" y2="60930"/>
                        <a14:foregroundMark x1="52632" y1="60930" x2="52632" y2="60930"/>
                        <a14:foregroundMark x1="51196" y1="59535" x2="46890" y2="61860"/>
                        <a14:foregroundMark x1="45455" y1="61860" x2="45455" y2="61860"/>
                        <a14:foregroundMark x1="40191" y1="57674" x2="40191" y2="57674"/>
                        <a14:foregroundMark x1="30144" y1="45581" x2="28230" y2="44651"/>
                        <a14:foregroundMark x1="25837" y1="42791" x2="25837" y2="42791"/>
                        <a14:foregroundMark x1="25837" y1="40465" x2="25837" y2="40465"/>
                      </a14:backgroundRemoval>
                    </a14:imgEffect>
                  </a14:imgLayer>
                </a14:imgProps>
              </a:ext>
              <a:ext uri="{28A0092B-C50C-407E-A947-70E740481C1C}">
                <a14:useLocalDpi xmlns:a14="http://schemas.microsoft.com/office/drawing/2010/main" val="0"/>
              </a:ext>
            </a:extLst>
          </a:blip>
          <a:srcRect/>
          <a:stretch>
            <a:fillRect/>
          </a:stretch>
        </p:blipFill>
        <p:spPr bwMode="auto">
          <a:xfrm>
            <a:off x="1094818" y="6176963"/>
            <a:ext cx="569439" cy="58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6723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1524000" y="379413"/>
            <a:ext cx="9144000" cy="1019081"/>
          </a:xfrm>
        </p:spPr>
        <p:txBody>
          <a:bodyPr anchor="t"/>
          <a:lstStyle/>
          <a:p>
            <a:r>
              <a:rPr lang="nl-NL" sz="4400" b="1" dirty="0"/>
              <a:t>Stad van de toekomst</a:t>
            </a:r>
            <a:br>
              <a:rPr lang="nl-NL" sz="4400" b="1" dirty="0"/>
            </a:br>
            <a:r>
              <a:rPr lang="nl-NL" sz="4400" b="1" i="1" dirty="0"/>
              <a:t>Lego serious play</a:t>
            </a:r>
            <a:endParaRPr lang="nl-NL" sz="4400" b="1" dirty="0"/>
          </a:p>
        </p:txBody>
      </p:sp>
      <p:pic>
        <p:nvPicPr>
          <p:cNvPr id="5" name="Picture 4" descr="Afbeeldingsresultaat voor stad van de toekom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975" y="1761190"/>
            <a:ext cx="6216049" cy="3805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715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Afsluiting</a:t>
            </a:r>
          </a:p>
        </p:txBody>
      </p:sp>
      <p:pic>
        <p:nvPicPr>
          <p:cNvPr id="8194" name="Picture 2" descr="Afbeeldingsresultaat voor lego serious p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054" y="1482436"/>
            <a:ext cx="6532418" cy="435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336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1524000" y="379413"/>
            <a:ext cx="9144000" cy="1019081"/>
          </a:xfrm>
        </p:spPr>
        <p:txBody>
          <a:bodyPr anchor="t"/>
          <a:lstStyle/>
          <a:p>
            <a:r>
              <a:rPr lang="nl-NL" sz="4400" b="1" dirty="0"/>
              <a:t>Stad van de toekomst</a:t>
            </a:r>
            <a:br>
              <a:rPr lang="nl-NL" sz="4400" b="1" dirty="0"/>
            </a:br>
            <a:r>
              <a:rPr lang="nl-NL" sz="4400" b="1" i="1" dirty="0"/>
              <a:t>Lego serious play</a:t>
            </a:r>
            <a:endParaRPr lang="nl-NL" sz="4400" b="1" dirty="0"/>
          </a:p>
        </p:txBody>
      </p:sp>
      <p:pic>
        <p:nvPicPr>
          <p:cNvPr id="4098" name="Picture 2" descr="Afbeeldingsresultaat voor lego commercial imagination"/>
          <p:cNvPicPr>
            <a:picLocks noChangeAspect="1" noChangeArrowheads="1"/>
          </p:cNvPicPr>
          <p:nvPr/>
        </p:nvPicPr>
        <p:blipFill rotWithShape="1">
          <a:blip r:embed="rId2">
            <a:extLst>
              <a:ext uri="{28A0092B-C50C-407E-A947-70E740481C1C}">
                <a14:useLocalDpi xmlns:a14="http://schemas.microsoft.com/office/drawing/2010/main" val="0"/>
              </a:ext>
            </a:extLst>
          </a:blip>
          <a:srcRect b="50815"/>
          <a:stretch/>
        </p:blipFill>
        <p:spPr bwMode="auto">
          <a:xfrm>
            <a:off x="632952" y="2000865"/>
            <a:ext cx="4932516" cy="32934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fbeeldingsresultaat voor lego commercial imagination"/>
          <p:cNvPicPr>
            <a:picLocks noChangeAspect="1" noChangeArrowheads="1"/>
          </p:cNvPicPr>
          <p:nvPr/>
        </p:nvPicPr>
        <p:blipFill rotWithShape="1">
          <a:blip r:embed="rId2">
            <a:extLst>
              <a:ext uri="{28A0092B-C50C-407E-A947-70E740481C1C}">
                <a14:useLocalDpi xmlns:a14="http://schemas.microsoft.com/office/drawing/2010/main" val="0"/>
              </a:ext>
            </a:extLst>
          </a:blip>
          <a:srcRect t="50148"/>
          <a:stretch/>
        </p:blipFill>
        <p:spPr bwMode="auto">
          <a:xfrm>
            <a:off x="5809123" y="2000865"/>
            <a:ext cx="4858877" cy="3288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332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Lego serious play</a:t>
            </a:r>
          </a:p>
        </p:txBody>
      </p:sp>
      <p:pic>
        <p:nvPicPr>
          <p:cNvPr id="1026" name="Picture 2" descr="Afbeeldingsresultaat voor lego serious p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6971" y="1690688"/>
            <a:ext cx="5705203" cy="427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496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De methode</a:t>
            </a:r>
          </a:p>
        </p:txBody>
      </p:sp>
      <p:sp>
        <p:nvSpPr>
          <p:cNvPr id="3" name="Tijdelijke aanduiding voor inhoud 2"/>
          <p:cNvSpPr>
            <a:spLocks noGrp="1"/>
          </p:cNvSpPr>
          <p:nvPr>
            <p:ph idx="1"/>
          </p:nvPr>
        </p:nvSpPr>
        <p:spPr/>
        <p:txBody>
          <a:bodyPr/>
          <a:lstStyle/>
          <a:p>
            <a:pPr marL="0" indent="0">
              <a:buNone/>
            </a:pPr>
            <a:r>
              <a:rPr lang="nl-NL" dirty="0"/>
              <a:t>1. De vraag stellen</a:t>
            </a:r>
          </a:p>
          <a:p>
            <a:pPr marL="0" indent="0">
              <a:buNone/>
            </a:pPr>
            <a:r>
              <a:rPr lang="nl-NL" dirty="0"/>
              <a:t>2. Bouwen</a:t>
            </a:r>
          </a:p>
          <a:p>
            <a:pPr marL="0" indent="0">
              <a:buNone/>
            </a:pPr>
            <a:r>
              <a:rPr lang="nl-NL" dirty="0"/>
              <a:t>3. Delen</a:t>
            </a:r>
          </a:p>
          <a:p>
            <a:pPr marL="0" indent="0">
              <a:buNone/>
            </a:pPr>
            <a:r>
              <a:rPr lang="nl-NL" dirty="0"/>
              <a:t>4. Reflecteren</a:t>
            </a:r>
          </a:p>
          <a:p>
            <a:endParaRPr lang="nl-NL" dirty="0"/>
          </a:p>
        </p:txBody>
      </p:sp>
      <p:pic>
        <p:nvPicPr>
          <p:cNvPr id="2050" name="Picture 2" descr="Afbeeldingsresultaat voor serious play lego meth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7758" y="-13495"/>
            <a:ext cx="7029450"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642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De methode</a:t>
            </a:r>
          </a:p>
        </p:txBody>
      </p:sp>
      <p:pic>
        <p:nvPicPr>
          <p:cNvPr id="2050" name="Picture 2" descr="Afbeeldingsresultaat voor serious play lego meth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7758" y="-13495"/>
            <a:ext cx="7029450" cy="1771651"/>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inhoud 2"/>
          <p:cNvSpPr>
            <a:spLocks noGrp="1"/>
          </p:cNvSpPr>
          <p:nvPr>
            <p:ph idx="1"/>
          </p:nvPr>
        </p:nvSpPr>
        <p:spPr>
          <a:xfrm>
            <a:off x="838200" y="1825625"/>
            <a:ext cx="10515600" cy="4351338"/>
          </a:xfrm>
        </p:spPr>
        <p:txBody>
          <a:bodyPr/>
          <a:lstStyle/>
          <a:p>
            <a:r>
              <a:rPr lang="nl-NL" dirty="0"/>
              <a:t>Maak in 1 minuut een eend met </a:t>
            </a:r>
            <a:br>
              <a:rPr lang="nl-NL" dirty="0"/>
            </a:br>
            <a:r>
              <a:rPr lang="nl-NL" dirty="0"/>
              <a:t>de 6 blokjes die je zojuist hebt gekregen</a:t>
            </a:r>
          </a:p>
        </p:txBody>
      </p:sp>
      <p:pic>
        <p:nvPicPr>
          <p:cNvPr id="8" name="Picture 2" descr="Afbeeldingsresultaat voor du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982" y="1521546"/>
            <a:ext cx="4398818" cy="439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154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Stap 1: Tilburg van nu</a:t>
            </a:r>
          </a:p>
        </p:txBody>
      </p:sp>
      <p:pic>
        <p:nvPicPr>
          <p:cNvPr id="3076" name="Picture 4" descr="Afbeeldingsresultaat voor de vraag serious p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356" y="162863"/>
            <a:ext cx="3678588" cy="1730086"/>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2"/>
          <p:cNvSpPr>
            <a:spLocks noGrp="1"/>
          </p:cNvSpPr>
          <p:nvPr>
            <p:ph idx="1"/>
          </p:nvPr>
        </p:nvSpPr>
        <p:spPr>
          <a:xfrm>
            <a:off x="838200" y="2095211"/>
            <a:ext cx="10515600" cy="4081752"/>
          </a:xfrm>
        </p:spPr>
        <p:txBody>
          <a:bodyPr/>
          <a:lstStyle/>
          <a:p>
            <a:pPr marL="0" indent="0">
              <a:buNone/>
            </a:pPr>
            <a:r>
              <a:rPr lang="nl-NL" dirty="0"/>
              <a:t>Visualiseer de stad Tilburg van nu. Een stad waarin </a:t>
            </a:r>
            <a:r>
              <a:rPr lang="nl-NL" b="1" dirty="0"/>
              <a:t>gewoond</a:t>
            </a:r>
            <a:r>
              <a:rPr lang="nl-NL" dirty="0"/>
              <a:t>, </a:t>
            </a:r>
            <a:r>
              <a:rPr lang="nl-NL" b="1" dirty="0"/>
              <a:t>gewerkt</a:t>
            </a:r>
            <a:r>
              <a:rPr lang="nl-NL" dirty="0"/>
              <a:t> en </a:t>
            </a:r>
            <a:r>
              <a:rPr lang="nl-NL" b="1" dirty="0"/>
              <a:t>gerecreëerd</a:t>
            </a:r>
            <a:r>
              <a:rPr lang="nl-NL" dirty="0"/>
              <a:t> wordt. </a:t>
            </a:r>
          </a:p>
          <a:p>
            <a:pPr marL="0" indent="0">
              <a:buNone/>
            </a:pPr>
            <a:r>
              <a:rPr lang="nl-NL" i="1" dirty="0"/>
              <a:t>(laat iets terugzien vanuit je specialisatie)</a:t>
            </a:r>
            <a:endParaRPr lang="nl-NL" dirty="0"/>
          </a:p>
          <a:p>
            <a:pPr marL="0" indent="0">
              <a:buNone/>
            </a:pPr>
            <a:endParaRPr lang="nl-NL" dirty="0"/>
          </a:p>
          <a:p>
            <a:pPr marL="0" indent="0">
              <a:buNone/>
            </a:pPr>
            <a:endParaRPr lang="nl-NL" dirty="0"/>
          </a:p>
          <a:p>
            <a:endParaRPr lang="nl-NL" dirty="0"/>
          </a:p>
        </p:txBody>
      </p:sp>
      <p:pic>
        <p:nvPicPr>
          <p:cNvPr id="2050" name="Picture 2" descr="Afbeeldingsresultaat voor tilburg skylin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2340" b="6722"/>
          <a:stretch/>
        </p:blipFill>
        <p:spPr bwMode="auto">
          <a:xfrm>
            <a:off x="7479610" y="3886200"/>
            <a:ext cx="3445046" cy="209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858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Stap 2: Tilburg over 30 jaar</a:t>
            </a:r>
          </a:p>
        </p:txBody>
      </p:sp>
      <p:sp>
        <p:nvSpPr>
          <p:cNvPr id="5" name="Tijdelijke aanduiding voor inhoud 2"/>
          <p:cNvSpPr>
            <a:spLocks noGrp="1"/>
          </p:cNvSpPr>
          <p:nvPr>
            <p:ph idx="1"/>
          </p:nvPr>
        </p:nvSpPr>
        <p:spPr>
          <a:xfrm>
            <a:off x="838200" y="2095211"/>
            <a:ext cx="10515600" cy="1674356"/>
          </a:xfrm>
        </p:spPr>
        <p:txBody>
          <a:bodyPr/>
          <a:lstStyle/>
          <a:p>
            <a:pPr marL="0" indent="0">
              <a:buNone/>
            </a:pPr>
            <a:r>
              <a:rPr lang="nl-NL" dirty="0"/>
              <a:t>Visualiseer de stad Tilburg over 30 jaar (2050). Een stad waarin de stedelijke bevolking is </a:t>
            </a:r>
            <a:r>
              <a:rPr lang="nl-NL" b="1" dirty="0"/>
              <a:t>verdubbeld</a:t>
            </a:r>
            <a:r>
              <a:rPr lang="nl-NL" dirty="0"/>
              <a:t>. </a:t>
            </a:r>
          </a:p>
          <a:p>
            <a:pPr marL="0" indent="0">
              <a:buNone/>
            </a:pPr>
            <a:r>
              <a:rPr lang="nl-NL" i="1"/>
              <a:t>(</a:t>
            </a:r>
            <a:r>
              <a:rPr lang="nl-NL" i="1" dirty="0"/>
              <a:t>laat iets terugzien vanuit je specialisatie)</a:t>
            </a:r>
            <a:endParaRPr lang="nl-NL" dirty="0"/>
          </a:p>
          <a:p>
            <a:endParaRPr lang="nl-NL" dirty="0"/>
          </a:p>
        </p:txBody>
      </p:sp>
      <p:pic>
        <p:nvPicPr>
          <p:cNvPr id="3074" name="Picture 2" descr="Afbeeldingsresultaat voor crowd whit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6860" y="4174090"/>
            <a:ext cx="4594392" cy="1958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51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Stap 3: Delen</a:t>
            </a:r>
          </a:p>
        </p:txBody>
      </p:sp>
      <p:sp>
        <p:nvSpPr>
          <p:cNvPr id="3" name="Tijdelijke aanduiding voor inhoud 2"/>
          <p:cNvSpPr>
            <a:spLocks noGrp="1"/>
          </p:cNvSpPr>
          <p:nvPr>
            <p:ph idx="1"/>
          </p:nvPr>
        </p:nvSpPr>
        <p:spPr/>
        <p:txBody>
          <a:bodyPr/>
          <a:lstStyle/>
          <a:p>
            <a:endParaRPr lang="nl-NL"/>
          </a:p>
        </p:txBody>
      </p:sp>
      <p:pic>
        <p:nvPicPr>
          <p:cNvPr id="5122" name="Picture 2" descr="Afbeeldingsresultaat voor de vraag serious pl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825625"/>
            <a:ext cx="8287327" cy="3365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278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Stap 4: Reflecteren</a:t>
            </a:r>
          </a:p>
        </p:txBody>
      </p:sp>
      <p:sp>
        <p:nvSpPr>
          <p:cNvPr id="3" name="Tijdelijke aanduiding voor inhoud 2"/>
          <p:cNvSpPr>
            <a:spLocks noGrp="1"/>
          </p:cNvSpPr>
          <p:nvPr>
            <p:ph idx="1"/>
          </p:nvPr>
        </p:nvSpPr>
        <p:spPr/>
        <p:txBody>
          <a:bodyPr/>
          <a:lstStyle/>
          <a:p>
            <a:endParaRPr lang="nl-NL"/>
          </a:p>
        </p:txBody>
      </p:sp>
      <p:pic>
        <p:nvPicPr>
          <p:cNvPr id="6146" name="Picture 2" descr="Gerelateerde afbee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7868" y="1548533"/>
            <a:ext cx="6376264" cy="398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573536"/>
      </p:ext>
    </p:extLst>
  </p:cSld>
  <p:clrMapOvr>
    <a:masterClrMapping/>
  </p:clrMapOvr>
</p:sld>
</file>

<file path=ppt/theme/theme1.xml><?xml version="1.0" encoding="utf-8"?>
<a:theme xmlns:a="http://schemas.openxmlformats.org/drawingml/2006/main" name="Thema1">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848D2DA3-4BAC-4590-9F3A-C04EAD61AF1C}" vid="{84936BD3-994A-46F0-BAD8-245BDD45B96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1B99D2-8734-491C-9C1A-0F0D5D9D688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5E58C43-0BBA-4384-9AC2-B86CB6D43B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6B5C71-D265-4697-B751-7AE9D31ABC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Thema1</Template>
  <TotalTime>3067</TotalTime>
  <Words>208</Words>
  <Application>Microsoft Office PowerPoint</Application>
  <PresentationFormat>Breedbeeld</PresentationFormat>
  <Paragraphs>29</Paragraphs>
  <Slides>10</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Calibri Light</vt:lpstr>
      <vt:lpstr>Thema1</vt:lpstr>
      <vt:lpstr>Stad van de toekomst Lego serious play</vt:lpstr>
      <vt:lpstr>Stad van de toekomst Lego serious play</vt:lpstr>
      <vt:lpstr>Lego serious play</vt:lpstr>
      <vt:lpstr>De methode</vt:lpstr>
      <vt:lpstr>De methode</vt:lpstr>
      <vt:lpstr>Stap 1: Tilburg van nu</vt:lpstr>
      <vt:lpstr>Stap 2: Tilburg over 30 jaar</vt:lpstr>
      <vt:lpstr>Stap 3: Delen</vt:lpstr>
      <vt:lpstr>Stap 4: Reflecteren</vt:lpstr>
      <vt:lpstr>Afsluiting</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Valerie van den Berg</cp:lastModifiedBy>
  <cp:revision>67</cp:revision>
  <dcterms:created xsi:type="dcterms:W3CDTF">2017-09-05T13:31:36Z</dcterms:created>
  <dcterms:modified xsi:type="dcterms:W3CDTF">2020-02-06T11:23:26Z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